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6"/>
  </p:handoutMasterIdLst>
  <p:sldIdLst>
    <p:sldId id="256" r:id="rId5"/>
    <p:sldId id="257" r:id="rId6"/>
    <p:sldId id="301" r:id="rId7"/>
    <p:sldId id="260" r:id="rId8"/>
    <p:sldId id="287" r:id="rId9"/>
    <p:sldId id="258" r:id="rId10"/>
    <p:sldId id="271" r:id="rId11"/>
    <p:sldId id="288" r:id="rId12"/>
    <p:sldId id="261" r:id="rId13"/>
    <p:sldId id="289" r:id="rId14"/>
    <p:sldId id="290" r:id="rId15"/>
    <p:sldId id="291" r:id="rId16"/>
    <p:sldId id="292" r:id="rId17"/>
    <p:sldId id="293" r:id="rId18"/>
    <p:sldId id="294" r:id="rId19"/>
    <p:sldId id="297" r:id="rId20"/>
    <p:sldId id="298" r:id="rId21"/>
    <p:sldId id="299" r:id="rId22"/>
    <p:sldId id="300" r:id="rId23"/>
    <p:sldId id="259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81B"/>
    <a:srgbClr val="0C0B1F"/>
    <a:srgbClr val="330076"/>
    <a:srgbClr val="442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FAD8B7-D3C3-488D-9A0B-3713AA22669A}" v="1" dt="2024-04-12T07:29:40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Damkonde" userId="dfa68d7d-768f-4045-a890-d88f1f9cf458" providerId="ADAL" clId="{A7FAD8B7-D3C3-488D-9A0B-3713AA22669A}"/>
    <pc:docChg chg="undo custSel modSld">
      <pc:chgData name="Aishwarya Damkonde" userId="dfa68d7d-768f-4045-a890-d88f1f9cf458" providerId="ADAL" clId="{A7FAD8B7-D3C3-488D-9A0B-3713AA22669A}" dt="2024-04-12T07:29:50.835" v="5" actId="962"/>
      <pc:docMkLst>
        <pc:docMk/>
      </pc:docMkLst>
      <pc:sldChg chg="addSp delSp modSp mod setBg">
        <pc:chgData name="Aishwarya Damkonde" userId="dfa68d7d-768f-4045-a890-d88f1f9cf458" providerId="ADAL" clId="{A7FAD8B7-D3C3-488D-9A0B-3713AA22669A}" dt="2024-04-12T07:29:50.835" v="5" actId="962"/>
        <pc:sldMkLst>
          <pc:docMk/>
          <pc:sldMk cId="2933365867" sldId="286"/>
        </pc:sldMkLst>
        <pc:spChg chg="del">
          <ac:chgData name="Aishwarya Damkonde" userId="dfa68d7d-768f-4045-a890-d88f1f9cf458" providerId="ADAL" clId="{A7FAD8B7-D3C3-488D-9A0B-3713AA22669A}" dt="2024-04-12T07:29:39.881" v="0" actId="21"/>
          <ac:spMkLst>
            <pc:docMk/>
            <pc:sldMk cId="2933365867" sldId="286"/>
            <ac:spMk id="2" creationId="{1976188F-669D-A55A-FABA-B7928261F527}"/>
          </ac:spMkLst>
        </pc:spChg>
        <pc:spChg chg="add mod">
          <ac:chgData name="Aishwarya Damkonde" userId="dfa68d7d-768f-4045-a890-d88f1f9cf458" providerId="ADAL" clId="{A7FAD8B7-D3C3-488D-9A0B-3713AA22669A}" dt="2024-04-12T07:29:44.717" v="3" actId="26606"/>
          <ac:spMkLst>
            <pc:docMk/>
            <pc:sldMk cId="2933365867" sldId="286"/>
            <ac:spMk id="7" creationId="{1976188F-669D-A55A-FABA-B7928261F527}"/>
          </ac:spMkLst>
        </pc:spChg>
        <pc:spChg chg="mod">
          <ac:chgData name="Aishwarya Damkonde" userId="dfa68d7d-768f-4045-a890-d88f1f9cf458" providerId="ADAL" clId="{A7FAD8B7-D3C3-488D-9A0B-3713AA22669A}" dt="2024-04-12T07:29:40.704" v="1"/>
          <ac:spMkLst>
            <pc:docMk/>
            <pc:sldMk cId="2933365867" sldId="286"/>
            <ac:spMk id="10" creationId="{2C249621-FDFC-4AAC-C41C-8564DBD2FBDD}"/>
          </ac:spMkLst>
        </pc:spChg>
        <pc:spChg chg="mod">
          <ac:chgData name="Aishwarya Damkonde" userId="dfa68d7d-768f-4045-a890-d88f1f9cf458" providerId="ADAL" clId="{A7FAD8B7-D3C3-488D-9A0B-3713AA22669A}" dt="2024-04-12T07:29:40.704" v="1"/>
          <ac:spMkLst>
            <pc:docMk/>
            <pc:sldMk cId="2933365867" sldId="286"/>
            <ac:spMk id="11" creationId="{CB83FE8A-3492-FC9C-86EC-9D9FC6DC8EF2}"/>
          </ac:spMkLst>
        </pc:spChg>
        <pc:spChg chg="add del">
          <ac:chgData name="Aishwarya Damkonde" userId="dfa68d7d-768f-4045-a890-d88f1f9cf458" providerId="ADAL" clId="{A7FAD8B7-D3C3-488D-9A0B-3713AA22669A}" dt="2024-04-12T07:29:44.717" v="3" actId="26606"/>
          <ac:spMkLst>
            <pc:docMk/>
            <pc:sldMk cId="2933365867" sldId="286"/>
            <ac:spMk id="17" creationId="{E18F6E8B-15ED-43C7-94BA-91549A651C73}"/>
          </ac:spMkLst>
        </pc:spChg>
        <pc:spChg chg="add del">
          <ac:chgData name="Aishwarya Damkonde" userId="dfa68d7d-768f-4045-a890-d88f1f9cf458" providerId="ADAL" clId="{A7FAD8B7-D3C3-488D-9A0B-3713AA22669A}" dt="2024-04-12T07:29:44.717" v="3" actId="26606"/>
          <ac:spMkLst>
            <pc:docMk/>
            <pc:sldMk cId="2933365867" sldId="286"/>
            <ac:spMk id="24" creationId="{B81933D1-5615-42C7-9C0B-4EB7105CCE2D}"/>
          </ac:spMkLst>
        </pc:spChg>
        <pc:spChg chg="add del">
          <ac:chgData name="Aishwarya Damkonde" userId="dfa68d7d-768f-4045-a890-d88f1f9cf458" providerId="ADAL" clId="{A7FAD8B7-D3C3-488D-9A0B-3713AA22669A}" dt="2024-04-12T07:29:44.717" v="3" actId="26606"/>
          <ac:spMkLst>
            <pc:docMk/>
            <pc:sldMk cId="2933365867" sldId="286"/>
            <ac:spMk id="26" creationId="{B089A89A-1E9C-4761-9DFF-53C275FBF870}"/>
          </ac:spMkLst>
        </pc:spChg>
        <pc:spChg chg="add del">
          <ac:chgData name="Aishwarya Damkonde" userId="dfa68d7d-768f-4045-a890-d88f1f9cf458" providerId="ADAL" clId="{A7FAD8B7-D3C3-488D-9A0B-3713AA22669A}" dt="2024-04-12T07:29:44.717" v="3" actId="26606"/>
          <ac:spMkLst>
            <pc:docMk/>
            <pc:sldMk cId="2933365867" sldId="286"/>
            <ac:spMk id="28" creationId="{19C9EAEA-39D0-4B0E-A0EB-51E7B26740B1}"/>
          </ac:spMkLst>
        </pc:spChg>
        <pc:grpChg chg="del">
          <ac:chgData name="Aishwarya Damkonde" userId="dfa68d7d-768f-4045-a890-d88f1f9cf458" providerId="ADAL" clId="{A7FAD8B7-D3C3-488D-9A0B-3713AA22669A}" dt="2024-04-12T07:29:39.881" v="0" actId="21"/>
          <ac:grpSpMkLst>
            <pc:docMk/>
            <pc:sldMk cId="2933365867" sldId="286"/>
            <ac:grpSpMk id="5" creationId="{910BD831-7CFE-F103-21F9-636A92DCBDCF}"/>
          </ac:grpSpMkLst>
        </pc:grpChg>
        <pc:grpChg chg="add mod ord">
          <ac:chgData name="Aishwarya Damkonde" userId="dfa68d7d-768f-4045-a890-d88f1f9cf458" providerId="ADAL" clId="{A7FAD8B7-D3C3-488D-9A0B-3713AA22669A}" dt="2024-04-12T07:29:44.717" v="3" actId="26606"/>
          <ac:grpSpMkLst>
            <pc:docMk/>
            <pc:sldMk cId="2933365867" sldId="286"/>
            <ac:grpSpMk id="9" creationId="{910BD831-7CFE-F103-21F9-636A92DCBDCF}"/>
          </ac:grpSpMkLst>
        </pc:grpChg>
        <pc:grpChg chg="add del">
          <ac:chgData name="Aishwarya Damkonde" userId="dfa68d7d-768f-4045-a890-d88f1f9cf458" providerId="ADAL" clId="{A7FAD8B7-D3C3-488D-9A0B-3713AA22669A}" dt="2024-04-12T07:29:44.717" v="3" actId="26606"/>
          <ac:grpSpMkLst>
            <pc:docMk/>
            <pc:sldMk cId="2933365867" sldId="286"/>
            <ac:grpSpMk id="19" creationId="{032D8612-31EB-44CF-A1D0-14FD4C705424}"/>
          </ac:grpSpMkLst>
        </pc:grpChg>
        <pc:picChg chg="del">
          <ac:chgData name="Aishwarya Damkonde" userId="dfa68d7d-768f-4045-a890-d88f1f9cf458" providerId="ADAL" clId="{A7FAD8B7-D3C3-488D-9A0B-3713AA22669A}" dt="2024-04-12T07:29:39.881" v="0" actId="21"/>
          <ac:picMkLst>
            <pc:docMk/>
            <pc:sldMk cId="2933365867" sldId="286"/>
            <ac:picMk id="6" creationId="{C1309D08-43F0-451D-3B8B-B0B1482BB30C}"/>
          </ac:picMkLst>
        </pc:picChg>
        <pc:picChg chg="add mod">
          <ac:chgData name="Aishwarya Damkonde" userId="dfa68d7d-768f-4045-a890-d88f1f9cf458" providerId="ADAL" clId="{A7FAD8B7-D3C3-488D-9A0B-3713AA22669A}" dt="2024-04-12T07:29:50.835" v="5" actId="962"/>
          <ac:picMkLst>
            <pc:docMk/>
            <pc:sldMk cId="2933365867" sldId="286"/>
            <ac:picMk id="12" creationId="{C1309D08-43F0-451D-3B8B-B0B1482BB30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C16049-30B7-7F7E-BA72-FD7F57D1FC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8B3C5D-6601-486F-B232-168ABEEEEB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50FD0-5D64-4B0E-9B09-8181C434B0E9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FE33F-383F-F455-454A-412317C2BD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7CDD9-59E2-8530-EC31-59C370C405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CBDFC-9693-48F3-B3F4-0307673C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88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07F38595-530D-B196-4854-BE42CDD57E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8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9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F1F027F-6B9A-62AB-50F7-90A806645F3C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6153644" y="1851661"/>
            <a:ext cx="2579686" cy="240221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88FCDA-A3B7-54CC-B32B-C4AD2A98809C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3503137" y="2820436"/>
            <a:ext cx="2083576" cy="144655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E9618B5-7CEB-B214-2442-A5C8DF6364A6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9300261" y="2820436"/>
            <a:ext cx="2083576" cy="144655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06FD88-A1E4-ADFC-275C-5E6030770265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808164" y="2820436"/>
            <a:ext cx="2083576" cy="144655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90404C-39C6-CE0A-0D75-415BF692577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2720" y="3018970"/>
            <a:ext cx="2146229" cy="136925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B2A42D8-31C1-9B12-2CED-066079FC22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61435" y="3018970"/>
            <a:ext cx="2146229" cy="136925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50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7">
            <a:extLst>
              <a:ext uri="{FF2B5EF4-FFF2-40B4-BE49-F238E27FC236}">
                <a16:creationId xmlns:a16="http://schemas.microsoft.com/office/drawing/2014/main" id="{862A17BF-969C-EE59-FB8B-4FBA2BA700F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06900" y="4149168"/>
            <a:ext cx="7785100" cy="270883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0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7">
            <a:extLst>
              <a:ext uri="{FF2B5EF4-FFF2-40B4-BE49-F238E27FC236}">
                <a16:creationId xmlns:a16="http://schemas.microsoft.com/office/drawing/2014/main" id="{8B1E92D7-A558-25E0-50EE-3716F4B497D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3913094" cy="6857999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60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381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1149978-F1AB-E70D-D1FB-DCA747AC4E64}"/>
              </a:ext>
            </a:extLst>
          </p:cNvPr>
          <p:cNvSpPr/>
          <p:nvPr userDrawn="1"/>
        </p:nvSpPr>
        <p:spPr>
          <a:xfrm>
            <a:off x="810052" y="611942"/>
            <a:ext cx="10571896" cy="5634115"/>
          </a:xfrm>
          <a:custGeom>
            <a:avLst/>
            <a:gdLst>
              <a:gd name="connsiteX0" fmla="*/ 0 w 2881314"/>
              <a:gd name="connsiteY0" fmla="*/ 0 h 4212144"/>
              <a:gd name="connsiteX1" fmla="*/ 2881314 w 2881314"/>
              <a:gd name="connsiteY1" fmla="*/ 0 h 4212144"/>
              <a:gd name="connsiteX2" fmla="*/ 2881314 w 2881314"/>
              <a:gd name="connsiteY2" fmla="*/ 4212144 h 4212144"/>
              <a:gd name="connsiteX3" fmla="*/ 0 w 2881314"/>
              <a:gd name="connsiteY3" fmla="*/ 4212144 h 421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314" h="4212144">
                <a:moveTo>
                  <a:pt x="0" y="0"/>
                </a:moveTo>
                <a:lnTo>
                  <a:pt x="2881314" y="0"/>
                </a:lnTo>
                <a:lnTo>
                  <a:pt x="2881314" y="4212144"/>
                </a:lnTo>
                <a:lnTo>
                  <a:pt x="0" y="4212144"/>
                </a:lnTo>
                <a:close/>
              </a:path>
            </a:pathLst>
          </a:custGeom>
          <a:gradFill flip="none" rotWithShape="1">
            <a:gsLst>
              <a:gs pos="0">
                <a:srgbClr val="442B91"/>
              </a:gs>
              <a:gs pos="90000">
                <a:srgbClr val="33007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>
              <a:latin typeface="Montserrat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274090-2CCF-1E4F-E3CF-ED0D03661A62}"/>
              </a:ext>
            </a:extLst>
          </p:cNvPr>
          <p:cNvSpPr/>
          <p:nvPr userDrawn="1"/>
        </p:nvSpPr>
        <p:spPr>
          <a:xfrm>
            <a:off x="5901871" y="926140"/>
            <a:ext cx="5119150" cy="1570734"/>
          </a:xfrm>
          <a:prstGeom prst="roundRect">
            <a:avLst>
              <a:gd name="adj" fmla="val 0"/>
            </a:avLst>
          </a:prstGeom>
          <a:solidFill>
            <a:srgbClr val="0B081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20F6D5-07EF-3DB9-FF91-1B5D5C7A76CD}"/>
              </a:ext>
            </a:extLst>
          </p:cNvPr>
          <p:cNvSpPr/>
          <p:nvPr userDrawn="1"/>
        </p:nvSpPr>
        <p:spPr>
          <a:xfrm>
            <a:off x="5901871" y="2643633"/>
            <a:ext cx="5119150" cy="1570734"/>
          </a:xfrm>
          <a:prstGeom prst="roundRect">
            <a:avLst>
              <a:gd name="adj" fmla="val 0"/>
            </a:avLst>
          </a:prstGeom>
          <a:solidFill>
            <a:srgbClr val="0B081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F712B1-D19E-00DC-B0AF-1020E22DCA5F}"/>
              </a:ext>
            </a:extLst>
          </p:cNvPr>
          <p:cNvSpPr/>
          <p:nvPr userDrawn="1"/>
        </p:nvSpPr>
        <p:spPr>
          <a:xfrm>
            <a:off x="5901871" y="4361124"/>
            <a:ext cx="5119150" cy="1570734"/>
          </a:xfrm>
          <a:prstGeom prst="roundRect">
            <a:avLst>
              <a:gd name="adj" fmla="val 0"/>
            </a:avLst>
          </a:prstGeom>
          <a:solidFill>
            <a:srgbClr val="0B081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993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126883-6F83-37E4-D59F-AD3862C5E2E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5736" y="762000"/>
            <a:ext cx="5319830" cy="22057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4D32B1-101E-9CA2-E9B4-0CD9491FFCE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36436" y="762000"/>
            <a:ext cx="5319830" cy="22057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58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BA41869-FDC5-D57D-9D98-701BDB417F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341" y="2415128"/>
            <a:ext cx="3263498" cy="224571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50DC3CB-BFA8-CDA2-255B-2BBE3C3ED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7057" y="2415128"/>
            <a:ext cx="3263497" cy="224571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DE2C58B-E7A3-C6D4-B73F-777C29FE19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65770" y="2415128"/>
            <a:ext cx="3263496" cy="224571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4816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C03CF63-099A-6218-DD8F-DD1360D27F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26079" y="4561186"/>
            <a:ext cx="1173708" cy="1173708"/>
          </a:xfrm>
          <a:custGeom>
            <a:avLst/>
            <a:gdLst>
              <a:gd name="connsiteX0" fmla="*/ 586854 w 1173708"/>
              <a:gd name="connsiteY0" fmla="*/ 0 h 1173708"/>
              <a:gd name="connsiteX1" fmla="*/ 1173708 w 1173708"/>
              <a:gd name="connsiteY1" fmla="*/ 586854 h 1173708"/>
              <a:gd name="connsiteX2" fmla="*/ 586854 w 1173708"/>
              <a:gd name="connsiteY2" fmla="*/ 1173708 h 1173708"/>
              <a:gd name="connsiteX3" fmla="*/ 0 w 1173708"/>
              <a:gd name="connsiteY3" fmla="*/ 586854 h 1173708"/>
              <a:gd name="connsiteX4" fmla="*/ 586854 w 1173708"/>
              <a:gd name="connsiteY4" fmla="*/ 0 h 117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708" h="1173708">
                <a:moveTo>
                  <a:pt x="586854" y="0"/>
                </a:moveTo>
                <a:cubicBezTo>
                  <a:pt x="910965" y="0"/>
                  <a:pt x="1173708" y="262743"/>
                  <a:pt x="1173708" y="586854"/>
                </a:cubicBezTo>
                <a:cubicBezTo>
                  <a:pt x="1173708" y="910965"/>
                  <a:pt x="910965" y="1173708"/>
                  <a:pt x="586854" y="1173708"/>
                </a:cubicBezTo>
                <a:cubicBezTo>
                  <a:pt x="262743" y="1173708"/>
                  <a:pt x="0" y="910965"/>
                  <a:pt x="0" y="586854"/>
                </a:cubicBezTo>
                <a:cubicBezTo>
                  <a:pt x="0" y="262743"/>
                  <a:pt x="262743" y="0"/>
                  <a:pt x="586854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CA54EF9-35D8-0180-F018-8143CA9DBE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6667" y="4561186"/>
            <a:ext cx="1173708" cy="1173708"/>
          </a:xfrm>
          <a:custGeom>
            <a:avLst/>
            <a:gdLst>
              <a:gd name="connsiteX0" fmla="*/ 586854 w 1173708"/>
              <a:gd name="connsiteY0" fmla="*/ 0 h 1173708"/>
              <a:gd name="connsiteX1" fmla="*/ 1173708 w 1173708"/>
              <a:gd name="connsiteY1" fmla="*/ 586854 h 1173708"/>
              <a:gd name="connsiteX2" fmla="*/ 586854 w 1173708"/>
              <a:gd name="connsiteY2" fmla="*/ 1173708 h 1173708"/>
              <a:gd name="connsiteX3" fmla="*/ 0 w 1173708"/>
              <a:gd name="connsiteY3" fmla="*/ 586854 h 1173708"/>
              <a:gd name="connsiteX4" fmla="*/ 586854 w 1173708"/>
              <a:gd name="connsiteY4" fmla="*/ 0 h 117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708" h="1173708">
                <a:moveTo>
                  <a:pt x="586854" y="0"/>
                </a:moveTo>
                <a:cubicBezTo>
                  <a:pt x="910965" y="0"/>
                  <a:pt x="1173708" y="262743"/>
                  <a:pt x="1173708" y="586854"/>
                </a:cubicBezTo>
                <a:cubicBezTo>
                  <a:pt x="1173708" y="910965"/>
                  <a:pt x="910965" y="1173708"/>
                  <a:pt x="586854" y="1173708"/>
                </a:cubicBezTo>
                <a:cubicBezTo>
                  <a:pt x="262743" y="1173708"/>
                  <a:pt x="0" y="910965"/>
                  <a:pt x="0" y="586854"/>
                </a:cubicBezTo>
                <a:cubicBezTo>
                  <a:pt x="0" y="262743"/>
                  <a:pt x="262743" y="0"/>
                  <a:pt x="586854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838BC4C-6773-155D-CA73-B2565C485D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1196" y="822855"/>
            <a:ext cx="5219022" cy="2909908"/>
          </a:xfrm>
          <a:custGeom>
            <a:avLst/>
            <a:gdLst>
              <a:gd name="connsiteX0" fmla="*/ 0 w 5219022"/>
              <a:gd name="connsiteY0" fmla="*/ 0 h 2909908"/>
              <a:gd name="connsiteX1" fmla="*/ 5219022 w 5219022"/>
              <a:gd name="connsiteY1" fmla="*/ 0 h 2909908"/>
              <a:gd name="connsiteX2" fmla="*/ 5219022 w 5219022"/>
              <a:gd name="connsiteY2" fmla="*/ 2909908 h 2909908"/>
              <a:gd name="connsiteX3" fmla="*/ 0 w 5219022"/>
              <a:gd name="connsiteY3" fmla="*/ 2909908 h 290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022" h="2909908">
                <a:moveTo>
                  <a:pt x="0" y="0"/>
                </a:moveTo>
                <a:lnTo>
                  <a:pt x="5219022" y="0"/>
                </a:lnTo>
                <a:lnTo>
                  <a:pt x="5219022" y="2909908"/>
                </a:lnTo>
                <a:lnTo>
                  <a:pt x="0" y="2909908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5338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118C0A9-7EAF-A3AE-251B-E202BCC844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137" y="666750"/>
            <a:ext cx="10753725" cy="365306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FFF43F64-4445-2AE8-F053-B1C478CE32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4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D0AD33A-D794-F1B3-B090-36D70EA9EE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99" y="901700"/>
            <a:ext cx="2425701" cy="5054600"/>
          </a:xfrm>
          <a:prstGeom prst="roundRect">
            <a:avLst>
              <a:gd name="adj" fmla="val 10548"/>
            </a:avLst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50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5F79ACC-F0C2-7F8A-B3C8-2543079525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3814" y="950311"/>
            <a:ext cx="3859285" cy="2447892"/>
          </a:xfrm>
          <a:custGeom>
            <a:avLst/>
            <a:gdLst>
              <a:gd name="connsiteX0" fmla="*/ 0 w 3859285"/>
              <a:gd name="connsiteY0" fmla="*/ 0 h 2447892"/>
              <a:gd name="connsiteX1" fmla="*/ 3859285 w 3859285"/>
              <a:gd name="connsiteY1" fmla="*/ 0 h 2447892"/>
              <a:gd name="connsiteX2" fmla="*/ 3859285 w 3859285"/>
              <a:gd name="connsiteY2" fmla="*/ 2447892 h 2447892"/>
              <a:gd name="connsiteX3" fmla="*/ 0 w 3859285"/>
              <a:gd name="connsiteY3" fmla="*/ 2447892 h 24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285" h="2447892">
                <a:moveTo>
                  <a:pt x="0" y="0"/>
                </a:moveTo>
                <a:lnTo>
                  <a:pt x="3859285" y="0"/>
                </a:lnTo>
                <a:lnTo>
                  <a:pt x="3859285" y="2447892"/>
                </a:lnTo>
                <a:lnTo>
                  <a:pt x="0" y="2447892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5237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9E198E-A4BC-978E-3AAF-EB559C2FDFF6}"/>
              </a:ext>
            </a:extLst>
          </p:cNvPr>
          <p:cNvSpPr/>
          <p:nvPr userDrawn="1"/>
        </p:nvSpPr>
        <p:spPr>
          <a:xfrm>
            <a:off x="0" y="-1"/>
            <a:ext cx="3468914" cy="6858001"/>
          </a:xfrm>
          <a:custGeom>
            <a:avLst/>
            <a:gdLst>
              <a:gd name="connsiteX0" fmla="*/ 0 w 2881314"/>
              <a:gd name="connsiteY0" fmla="*/ 0 h 4212144"/>
              <a:gd name="connsiteX1" fmla="*/ 2881314 w 2881314"/>
              <a:gd name="connsiteY1" fmla="*/ 0 h 4212144"/>
              <a:gd name="connsiteX2" fmla="*/ 2881314 w 2881314"/>
              <a:gd name="connsiteY2" fmla="*/ 4212144 h 4212144"/>
              <a:gd name="connsiteX3" fmla="*/ 0 w 2881314"/>
              <a:gd name="connsiteY3" fmla="*/ 4212144 h 421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314" h="4212144">
                <a:moveTo>
                  <a:pt x="0" y="0"/>
                </a:moveTo>
                <a:lnTo>
                  <a:pt x="2881314" y="0"/>
                </a:lnTo>
                <a:lnTo>
                  <a:pt x="2881314" y="4212144"/>
                </a:lnTo>
                <a:lnTo>
                  <a:pt x="0" y="4212144"/>
                </a:lnTo>
                <a:close/>
              </a:path>
            </a:pathLst>
          </a:custGeom>
          <a:gradFill flip="none" rotWithShape="1">
            <a:gsLst>
              <a:gs pos="0">
                <a:srgbClr val="442B91"/>
              </a:gs>
              <a:gs pos="90000">
                <a:srgbClr val="33007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>
              <a:latin typeface="Montserrat" panose="000005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04EF68-C054-1D24-DF0F-5363C26F26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0410" y="1600199"/>
            <a:ext cx="4457700" cy="2536371"/>
          </a:xfrm>
          <a:custGeom>
            <a:avLst/>
            <a:gdLst>
              <a:gd name="connsiteX0" fmla="*/ 0 w 4457700"/>
              <a:gd name="connsiteY0" fmla="*/ 0 h 2451100"/>
              <a:gd name="connsiteX1" fmla="*/ 4457700 w 4457700"/>
              <a:gd name="connsiteY1" fmla="*/ 0 h 2451100"/>
              <a:gd name="connsiteX2" fmla="*/ 4457700 w 4457700"/>
              <a:gd name="connsiteY2" fmla="*/ 2451100 h 2451100"/>
              <a:gd name="connsiteX3" fmla="*/ 0 w 4457700"/>
              <a:gd name="connsiteY3" fmla="*/ 2451100 h 245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2451100">
                <a:moveTo>
                  <a:pt x="0" y="0"/>
                </a:moveTo>
                <a:lnTo>
                  <a:pt x="4457700" y="0"/>
                </a:lnTo>
                <a:lnTo>
                  <a:pt x="4457700" y="2451100"/>
                </a:lnTo>
                <a:lnTo>
                  <a:pt x="0" y="2451100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7659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389D013-6091-A885-E863-5A7516E77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744" y="1796143"/>
            <a:ext cx="2815771" cy="3265714"/>
          </a:xfrm>
          <a:custGeom>
            <a:avLst/>
            <a:gdLst>
              <a:gd name="connsiteX0" fmla="*/ 0 w 2815771"/>
              <a:gd name="connsiteY0" fmla="*/ 0 h 3265714"/>
              <a:gd name="connsiteX1" fmla="*/ 2815771 w 2815771"/>
              <a:gd name="connsiteY1" fmla="*/ 0 h 3265714"/>
              <a:gd name="connsiteX2" fmla="*/ 2815771 w 2815771"/>
              <a:gd name="connsiteY2" fmla="*/ 3265714 h 3265714"/>
              <a:gd name="connsiteX3" fmla="*/ 0 w 2815771"/>
              <a:gd name="connsiteY3" fmla="*/ 3265714 h 32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771" h="3265714">
                <a:moveTo>
                  <a:pt x="0" y="0"/>
                </a:moveTo>
                <a:lnTo>
                  <a:pt x="2815771" y="0"/>
                </a:lnTo>
                <a:lnTo>
                  <a:pt x="2815771" y="3265714"/>
                </a:lnTo>
                <a:lnTo>
                  <a:pt x="0" y="3265714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23059E-93A4-8117-DBA7-584EEE7CD5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1" y="873456"/>
            <a:ext cx="2815771" cy="3265714"/>
          </a:xfrm>
          <a:custGeom>
            <a:avLst/>
            <a:gdLst>
              <a:gd name="connsiteX0" fmla="*/ 0 w 2815771"/>
              <a:gd name="connsiteY0" fmla="*/ 0 h 3265714"/>
              <a:gd name="connsiteX1" fmla="*/ 2815771 w 2815771"/>
              <a:gd name="connsiteY1" fmla="*/ 0 h 3265714"/>
              <a:gd name="connsiteX2" fmla="*/ 2815771 w 2815771"/>
              <a:gd name="connsiteY2" fmla="*/ 3265714 h 3265714"/>
              <a:gd name="connsiteX3" fmla="*/ 0 w 2815771"/>
              <a:gd name="connsiteY3" fmla="*/ 3265714 h 32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771" h="3265714">
                <a:moveTo>
                  <a:pt x="0" y="0"/>
                </a:moveTo>
                <a:lnTo>
                  <a:pt x="2815771" y="0"/>
                </a:lnTo>
                <a:lnTo>
                  <a:pt x="2815771" y="3265714"/>
                </a:lnTo>
                <a:lnTo>
                  <a:pt x="0" y="3265714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0114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35F1C25-6D29-20C1-A246-CBC2B6A356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21601" y="1059543"/>
            <a:ext cx="4470400" cy="4738914"/>
          </a:xfrm>
          <a:custGeom>
            <a:avLst/>
            <a:gdLst>
              <a:gd name="connsiteX0" fmla="*/ 0 w 2815771"/>
              <a:gd name="connsiteY0" fmla="*/ 0 h 3265714"/>
              <a:gd name="connsiteX1" fmla="*/ 2815771 w 2815771"/>
              <a:gd name="connsiteY1" fmla="*/ 0 h 3265714"/>
              <a:gd name="connsiteX2" fmla="*/ 2815771 w 2815771"/>
              <a:gd name="connsiteY2" fmla="*/ 3265714 h 3265714"/>
              <a:gd name="connsiteX3" fmla="*/ 0 w 2815771"/>
              <a:gd name="connsiteY3" fmla="*/ 3265714 h 32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771" h="3265714">
                <a:moveTo>
                  <a:pt x="0" y="0"/>
                </a:moveTo>
                <a:lnTo>
                  <a:pt x="2815771" y="0"/>
                </a:lnTo>
                <a:lnTo>
                  <a:pt x="2815771" y="3265714"/>
                </a:lnTo>
                <a:lnTo>
                  <a:pt x="0" y="3265714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8289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04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AF5F52-F9C0-7DD3-F4BA-AB1F4CB71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651621"/>
            <a:ext cx="5923642" cy="3429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2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6CACCB4-BE19-B86C-9E0C-76F8773B4E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1" cy="395919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0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83C02-A6F1-46EE-1990-97D92C540AB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94286" y="0"/>
            <a:ext cx="5297715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1F6473-CCD8-CD24-9009-B35F0D5F958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93447" y="2982006"/>
            <a:ext cx="3454476" cy="3367635"/>
          </a:xfrm>
          <a:custGeom>
            <a:avLst/>
            <a:gdLst>
              <a:gd name="connsiteX0" fmla="*/ 0 w 3454476"/>
              <a:gd name="connsiteY0" fmla="*/ 0 h 3367635"/>
              <a:gd name="connsiteX1" fmla="*/ 3454476 w 3454476"/>
              <a:gd name="connsiteY1" fmla="*/ 0 h 3367635"/>
              <a:gd name="connsiteX2" fmla="*/ 3454476 w 3454476"/>
              <a:gd name="connsiteY2" fmla="*/ 3367635 h 3367635"/>
              <a:gd name="connsiteX3" fmla="*/ 0 w 3454476"/>
              <a:gd name="connsiteY3" fmla="*/ 3367635 h 336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476" h="3367635">
                <a:moveTo>
                  <a:pt x="0" y="0"/>
                </a:moveTo>
                <a:lnTo>
                  <a:pt x="3454476" y="0"/>
                </a:lnTo>
                <a:lnTo>
                  <a:pt x="3454476" y="3367635"/>
                </a:lnTo>
                <a:lnTo>
                  <a:pt x="0" y="3367635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7CA8ED-92B4-664B-ECC5-CAD5E9C56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7605" y="508360"/>
            <a:ext cx="3349273" cy="5841280"/>
          </a:xfrm>
          <a:custGeom>
            <a:avLst/>
            <a:gdLst>
              <a:gd name="connsiteX0" fmla="*/ 0 w 3349273"/>
              <a:gd name="connsiteY0" fmla="*/ 0 h 5841280"/>
              <a:gd name="connsiteX1" fmla="*/ 3349273 w 3349273"/>
              <a:gd name="connsiteY1" fmla="*/ 0 h 5841280"/>
              <a:gd name="connsiteX2" fmla="*/ 3349273 w 3349273"/>
              <a:gd name="connsiteY2" fmla="*/ 5841280 h 5841280"/>
              <a:gd name="connsiteX3" fmla="*/ 0 w 3349273"/>
              <a:gd name="connsiteY3" fmla="*/ 5841280 h 584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273" h="5841280">
                <a:moveTo>
                  <a:pt x="0" y="0"/>
                </a:moveTo>
                <a:lnTo>
                  <a:pt x="3349273" y="0"/>
                </a:lnTo>
                <a:lnTo>
                  <a:pt x="3349273" y="5841280"/>
                </a:lnTo>
                <a:lnTo>
                  <a:pt x="0" y="5841280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7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172CEE9-8153-F814-129F-EA1DB1D305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482" y="1016498"/>
            <a:ext cx="3399017" cy="2169566"/>
          </a:xfrm>
          <a:custGeom>
            <a:avLst/>
            <a:gdLst>
              <a:gd name="connsiteX0" fmla="*/ 0 w 3193732"/>
              <a:gd name="connsiteY0" fmla="*/ 0 h 2169566"/>
              <a:gd name="connsiteX1" fmla="*/ 3193732 w 3193732"/>
              <a:gd name="connsiteY1" fmla="*/ 0 h 2169566"/>
              <a:gd name="connsiteX2" fmla="*/ 3193732 w 3193732"/>
              <a:gd name="connsiteY2" fmla="*/ 2169566 h 2169566"/>
              <a:gd name="connsiteX3" fmla="*/ 0 w 3193732"/>
              <a:gd name="connsiteY3" fmla="*/ 2169566 h 216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732" h="2169566">
                <a:moveTo>
                  <a:pt x="0" y="0"/>
                </a:moveTo>
                <a:lnTo>
                  <a:pt x="3193732" y="0"/>
                </a:lnTo>
                <a:lnTo>
                  <a:pt x="3193732" y="2169566"/>
                </a:lnTo>
                <a:lnTo>
                  <a:pt x="0" y="2169566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C0979A7-372B-D025-DB30-5AAA1852B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33365" y="1665008"/>
            <a:ext cx="3415553" cy="4270755"/>
          </a:xfrm>
          <a:custGeom>
            <a:avLst/>
            <a:gdLst>
              <a:gd name="connsiteX0" fmla="*/ 0 w 3349273"/>
              <a:gd name="connsiteY0" fmla="*/ 0 h 5841280"/>
              <a:gd name="connsiteX1" fmla="*/ 3349273 w 3349273"/>
              <a:gd name="connsiteY1" fmla="*/ 0 h 5841280"/>
              <a:gd name="connsiteX2" fmla="*/ 3349273 w 3349273"/>
              <a:gd name="connsiteY2" fmla="*/ 5841280 h 5841280"/>
              <a:gd name="connsiteX3" fmla="*/ 0 w 3349273"/>
              <a:gd name="connsiteY3" fmla="*/ 5841280 h 584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273" h="5841280">
                <a:moveTo>
                  <a:pt x="0" y="0"/>
                </a:moveTo>
                <a:lnTo>
                  <a:pt x="3349273" y="0"/>
                </a:lnTo>
                <a:lnTo>
                  <a:pt x="3349273" y="5841280"/>
                </a:lnTo>
                <a:lnTo>
                  <a:pt x="0" y="5841280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9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0B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AEE544-771E-A0E0-47A5-4342274AC7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5342" y="2407054"/>
            <a:ext cx="4653887" cy="2011338"/>
          </a:xfrm>
          <a:custGeom>
            <a:avLst/>
            <a:gdLst>
              <a:gd name="connsiteX0" fmla="*/ 0 w 4653887"/>
              <a:gd name="connsiteY0" fmla="*/ 0 h 2011338"/>
              <a:gd name="connsiteX1" fmla="*/ 4653887 w 4653887"/>
              <a:gd name="connsiteY1" fmla="*/ 0 h 2011338"/>
              <a:gd name="connsiteX2" fmla="*/ 4653887 w 4653887"/>
              <a:gd name="connsiteY2" fmla="*/ 2011338 h 2011338"/>
              <a:gd name="connsiteX3" fmla="*/ 0 w 4653887"/>
              <a:gd name="connsiteY3" fmla="*/ 2011338 h 201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887" h="2011338">
                <a:moveTo>
                  <a:pt x="0" y="0"/>
                </a:moveTo>
                <a:lnTo>
                  <a:pt x="4653887" y="0"/>
                </a:lnTo>
                <a:lnTo>
                  <a:pt x="4653887" y="2011338"/>
                </a:lnTo>
                <a:lnTo>
                  <a:pt x="0" y="2011338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00BE9-48B0-4E05-2629-03FE985A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6DF6E-43E1-4544-0AC5-7DF8EA0FB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D9EF4-A3AA-A031-C60B-1A06765CC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F613-1C8E-47A3-997F-711995B1AB5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35D79-2A4E-C17F-258D-8ED0E16ED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177BC-C4F0-F004-319D-70D6F5C07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79D81-EE61-4B8C-8285-7F057F241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3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loudle.com/masterclas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amimac.me/exposed-docdb" TargetMode="External"/><Relationship Id="rId5" Type="http://schemas.openxmlformats.org/officeDocument/2006/relationships/hyperlink" Target="https://www.mitiga.io/blog/how-mitiga-found-pii-in-exposed-amazon-rds-snapshots" TargetMode="External"/><Relationship Id="rId4" Type="http://schemas.openxmlformats.org/officeDocument/2006/relationships/hyperlink" Target="https://github.com/saw-your-packet/CloudShove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black background with white text">
            <a:extLst>
              <a:ext uri="{FF2B5EF4-FFF2-40B4-BE49-F238E27FC236}">
                <a16:creationId xmlns:a16="http://schemas.microsoft.com/office/drawing/2014/main" id="{40ED55DD-F589-7C59-A310-4417F6810A0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6" r="2952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616ECD-CAB5-0E8F-CC26-F78898998624}"/>
              </a:ext>
            </a:extLst>
          </p:cNvPr>
          <p:cNvSpPr/>
          <p:nvPr/>
        </p:nvSpPr>
        <p:spPr>
          <a:xfrm>
            <a:off x="-157316" y="-442452"/>
            <a:ext cx="12349316" cy="7310284"/>
          </a:xfrm>
          <a:prstGeom prst="rect">
            <a:avLst/>
          </a:prstGeom>
          <a:gradFill flip="none" rotWithShape="1">
            <a:gsLst>
              <a:gs pos="4000">
                <a:schemeClr val="accent1">
                  <a:lumMod val="75000"/>
                </a:schemeClr>
              </a:gs>
              <a:gs pos="89000">
                <a:srgbClr val="0B081B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A4E9D-4A0B-25A7-2B90-17CA3EAC47EC}"/>
              </a:ext>
            </a:extLst>
          </p:cNvPr>
          <p:cNvSpPr txBox="1"/>
          <p:nvPr/>
        </p:nvSpPr>
        <p:spPr>
          <a:xfrm>
            <a:off x="2009480" y="2705725"/>
            <a:ext cx="81730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spc="3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Poppins" panose="00000500000000000000" pitchFamily="2" charset="0"/>
              </a:rPr>
              <a:t>Unlocking AWS Security: </a:t>
            </a:r>
            <a:br>
              <a:rPr lang="en-US" sz="5000" b="1" spc="3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Poppins" panose="00000500000000000000" pitchFamily="2" charset="0"/>
              </a:rPr>
            </a:br>
            <a:r>
              <a:rPr lang="en-US" sz="5000" b="1" spc="3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Poppins" panose="00000500000000000000" pitchFamily="2" charset="0"/>
              </a:rPr>
              <a:t>A Guided Tour through Common Misconfigurations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F68DC1B-2330-EDC1-3756-163F6C3298CC}"/>
              </a:ext>
            </a:extLst>
          </p:cNvPr>
          <p:cNvSpPr/>
          <p:nvPr/>
        </p:nvSpPr>
        <p:spPr>
          <a:xfrm>
            <a:off x="11173408" y="400494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D3BABD-2D6F-5035-3464-16A305088175}"/>
              </a:ext>
            </a:extLst>
          </p:cNvPr>
          <p:cNvSpPr/>
          <p:nvPr/>
        </p:nvSpPr>
        <p:spPr>
          <a:xfrm>
            <a:off x="11133970" y="1427584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B7A13D-C52A-6CAF-CF20-3610F54D528F}"/>
              </a:ext>
            </a:extLst>
          </p:cNvPr>
          <p:cNvSpPr/>
          <p:nvPr/>
        </p:nvSpPr>
        <p:spPr>
          <a:xfrm rot="16200000">
            <a:off x="572895" y="4885111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F3AE79-CA2D-52CF-438C-F76E049073B8}"/>
              </a:ext>
            </a:extLst>
          </p:cNvPr>
          <p:cNvSpPr/>
          <p:nvPr/>
        </p:nvSpPr>
        <p:spPr>
          <a:xfrm rot="16200000">
            <a:off x="1517219" y="5676123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10" name="Picture 9" descr="A black background with white text">
            <a:extLst>
              <a:ext uri="{FF2B5EF4-FFF2-40B4-BE49-F238E27FC236}">
                <a16:creationId xmlns:a16="http://schemas.microsoft.com/office/drawing/2014/main" id="{CC1D0E84-4579-DAE8-7DC9-57346A5DC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7" y="894025"/>
            <a:ext cx="4445945" cy="16654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22FB6-557D-064D-692F-37C9185E7CED}"/>
              </a:ext>
            </a:extLst>
          </p:cNvPr>
          <p:cNvSpPr txBox="1"/>
          <p:nvPr/>
        </p:nvSpPr>
        <p:spPr>
          <a:xfrm>
            <a:off x="186813" y="5907829"/>
            <a:ext cx="236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Sahil Phalle</a:t>
            </a:r>
          </a:p>
        </p:txBody>
      </p:sp>
    </p:spTree>
    <p:extLst>
      <p:ext uri="{BB962C8B-B14F-4D97-AF65-F5344CB8AC3E}">
        <p14:creationId xmlns:p14="http://schemas.microsoft.com/office/powerpoint/2010/main" val="343467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38455-8737-4C48-8EB8-45F7E3CB1511}"/>
              </a:ext>
            </a:extLst>
          </p:cNvPr>
          <p:cNvSpPr txBox="1"/>
          <p:nvPr/>
        </p:nvSpPr>
        <p:spPr>
          <a:xfrm>
            <a:off x="80429" y="1237472"/>
            <a:ext cx="182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0"/>
              </a:rPr>
              <a:t>AMI</a:t>
            </a:r>
          </a:p>
          <a:p>
            <a:r>
              <a:rPr lang="en-US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0"/>
              </a:rPr>
              <a:t>Catalog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27E0D7-A777-7CFA-D027-146AAD1587A9}"/>
              </a:ext>
            </a:extLst>
          </p:cNvPr>
          <p:cNvSpPr/>
          <p:nvPr/>
        </p:nvSpPr>
        <p:spPr>
          <a:xfrm>
            <a:off x="11433144" y="5896225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1F1E4-637C-14F1-8024-CF21A9350906}"/>
              </a:ext>
            </a:extLst>
          </p:cNvPr>
          <p:cNvSpPr/>
          <p:nvPr/>
        </p:nvSpPr>
        <p:spPr>
          <a:xfrm>
            <a:off x="10984383" y="5355541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30823D-B159-014D-1001-33802A93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C27770-ABC2-B1FC-7005-9C155982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13" y="893307"/>
            <a:ext cx="8231829" cy="596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62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6FF14E-5055-3CAC-A1D0-93CF8BD08260}"/>
              </a:ext>
            </a:extLst>
          </p:cNvPr>
          <p:cNvSpPr/>
          <p:nvPr/>
        </p:nvSpPr>
        <p:spPr>
          <a:xfrm>
            <a:off x="11215479" y="5961540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74473-DF8C-745B-424F-971CC01EFAA6}"/>
              </a:ext>
            </a:extLst>
          </p:cNvPr>
          <p:cNvSpPr/>
          <p:nvPr/>
        </p:nvSpPr>
        <p:spPr>
          <a:xfrm>
            <a:off x="10916305" y="5411369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F4981-B3D3-80A1-E402-A7E1E685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B04AD5-8217-A2A6-B76C-E8C7E7B533FC}"/>
              </a:ext>
            </a:extLst>
          </p:cNvPr>
          <p:cNvSpPr txBox="1"/>
          <p:nvPr/>
        </p:nvSpPr>
        <p:spPr>
          <a:xfrm>
            <a:off x="758855" y="185421"/>
            <a:ext cx="784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0"/>
              </a:rPr>
              <a:t>AWS AMI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AB90F-D0ED-CC10-33D8-D9F7D2066B6B}"/>
              </a:ext>
            </a:extLst>
          </p:cNvPr>
          <p:cNvSpPr txBox="1"/>
          <p:nvPr/>
        </p:nvSpPr>
        <p:spPr>
          <a:xfrm>
            <a:off x="1061884" y="2839220"/>
            <a:ext cx="10068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bg2"/>
                </a:solidFill>
                <a:latin typeface="Inter "/>
              </a:rPr>
              <a:t>Scenario 1 - </a:t>
            </a:r>
            <a:r>
              <a:rPr lang="en-US" sz="5000" dirty="0">
                <a:solidFill>
                  <a:schemeClr val="bg2"/>
                </a:solidFill>
                <a:latin typeface="Inter "/>
              </a:rPr>
              <a:t>Create an EC2 instance 			   from AMI</a:t>
            </a:r>
          </a:p>
          <a:p>
            <a:endParaRPr lang="en-IN" sz="5000" dirty="0">
              <a:solidFill>
                <a:schemeClr val="bg2"/>
              </a:solidFill>
              <a:latin typeface="Inter "/>
            </a:endParaRPr>
          </a:p>
        </p:txBody>
      </p:sp>
    </p:spTree>
    <p:extLst>
      <p:ext uri="{BB962C8B-B14F-4D97-AF65-F5344CB8AC3E}">
        <p14:creationId xmlns:p14="http://schemas.microsoft.com/office/powerpoint/2010/main" val="2138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027E0D7-A777-7CFA-D027-146AAD1587A9}"/>
              </a:ext>
            </a:extLst>
          </p:cNvPr>
          <p:cNvSpPr/>
          <p:nvPr/>
        </p:nvSpPr>
        <p:spPr>
          <a:xfrm>
            <a:off x="11433144" y="5896225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1F1E4-637C-14F1-8024-CF21A9350906}"/>
              </a:ext>
            </a:extLst>
          </p:cNvPr>
          <p:cNvSpPr/>
          <p:nvPr/>
        </p:nvSpPr>
        <p:spPr>
          <a:xfrm>
            <a:off x="10984383" y="5355541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30823D-B159-014D-1001-33802A93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14FE42-53BC-4A72-9625-09E6B57E45B9}"/>
              </a:ext>
            </a:extLst>
          </p:cNvPr>
          <p:cNvSpPr txBox="1"/>
          <p:nvPr/>
        </p:nvSpPr>
        <p:spPr>
          <a:xfrm>
            <a:off x="1419246" y="2479953"/>
            <a:ext cx="86769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Inter "/>
              </a:rPr>
              <a:t>Now you’re probably thinking, ‘Alright, we get how to grab public AMIs, but is there a magic trick to automate finding the secrets?’ 😏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30EE17-FA50-05E3-8061-8E33F6028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88" y="3864948"/>
            <a:ext cx="23336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6FF14E-5055-3CAC-A1D0-93CF8BD08260}"/>
              </a:ext>
            </a:extLst>
          </p:cNvPr>
          <p:cNvSpPr/>
          <p:nvPr/>
        </p:nvSpPr>
        <p:spPr>
          <a:xfrm>
            <a:off x="11215479" y="5961540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74473-DF8C-745B-424F-971CC01EFAA6}"/>
              </a:ext>
            </a:extLst>
          </p:cNvPr>
          <p:cNvSpPr/>
          <p:nvPr/>
        </p:nvSpPr>
        <p:spPr>
          <a:xfrm>
            <a:off x="10916305" y="5411369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F4981-B3D3-80A1-E402-A7E1E685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B04AD5-8217-A2A6-B76C-E8C7E7B533FC}"/>
              </a:ext>
            </a:extLst>
          </p:cNvPr>
          <p:cNvSpPr txBox="1"/>
          <p:nvPr/>
        </p:nvSpPr>
        <p:spPr>
          <a:xfrm>
            <a:off x="758855" y="185421"/>
            <a:ext cx="784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0"/>
              </a:rPr>
              <a:t>AWS AMI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AB90F-D0ED-CC10-33D8-D9F7D2066B6B}"/>
              </a:ext>
            </a:extLst>
          </p:cNvPr>
          <p:cNvSpPr txBox="1"/>
          <p:nvPr/>
        </p:nvSpPr>
        <p:spPr>
          <a:xfrm>
            <a:off x="1061884" y="2839220"/>
            <a:ext cx="100682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5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CE266-5EF3-BE73-18EE-C2AFFFD3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65" y="1802095"/>
            <a:ext cx="7098890" cy="3797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466AC-C248-53ED-1A44-F239C5C387F5}"/>
              </a:ext>
            </a:extLst>
          </p:cNvPr>
          <p:cNvSpPr txBox="1"/>
          <p:nvPr/>
        </p:nvSpPr>
        <p:spPr>
          <a:xfrm>
            <a:off x="3333135" y="5627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https://github.com/saw-your-packet/CloudShovel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4C3AF-1FFC-1E79-CA94-328C59C235A1}"/>
              </a:ext>
            </a:extLst>
          </p:cNvPr>
          <p:cNvSpPr txBox="1"/>
          <p:nvPr/>
        </p:nvSpPr>
        <p:spPr>
          <a:xfrm>
            <a:off x="1730477" y="940322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 err="1">
                <a:solidFill>
                  <a:schemeClr val="bg2"/>
                </a:solidFill>
              </a:rPr>
              <a:t>CloudShovel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166139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027E0D7-A777-7CFA-D027-146AAD1587A9}"/>
              </a:ext>
            </a:extLst>
          </p:cNvPr>
          <p:cNvSpPr/>
          <p:nvPr/>
        </p:nvSpPr>
        <p:spPr>
          <a:xfrm>
            <a:off x="11433144" y="5896225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1F1E4-637C-14F1-8024-CF21A9350906}"/>
              </a:ext>
            </a:extLst>
          </p:cNvPr>
          <p:cNvSpPr/>
          <p:nvPr/>
        </p:nvSpPr>
        <p:spPr>
          <a:xfrm>
            <a:off x="10984383" y="5355541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30823D-B159-014D-1001-33802A93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14FE42-53BC-4A72-9625-09E6B57E45B9}"/>
              </a:ext>
            </a:extLst>
          </p:cNvPr>
          <p:cNvSpPr txBox="1"/>
          <p:nvPr/>
        </p:nvSpPr>
        <p:spPr>
          <a:xfrm>
            <a:off x="583504" y="529637"/>
            <a:ext cx="8676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Inter "/>
              </a:rPr>
              <a:t>AWS RDS( and Aurora)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3D699-D482-82B7-D406-9B104EB79875}"/>
              </a:ext>
            </a:extLst>
          </p:cNvPr>
          <p:cNvSpPr txBox="1"/>
          <p:nvPr/>
        </p:nvSpPr>
        <p:spPr>
          <a:xfrm>
            <a:off x="583503" y="1662222"/>
            <a:ext cx="86769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Amazon Relational Database Service (Amazon RDS) is a web service that makes it easier to set up, operate, and scale a relational database in the cloud.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chemeClr val="bg2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Amazon RDS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MySQL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MariaDB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PostgreSQL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Oracle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Microsoft SQL Server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chemeClr val="bg2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Amazon Aurora is a fully managed relational database engine that's built for the cloud and compatible with MySQL and PostgreSQL. Amazon Aurora is part of Amazon RDS.</a:t>
            </a:r>
          </a:p>
        </p:txBody>
      </p:sp>
    </p:spTree>
    <p:extLst>
      <p:ext uri="{BB962C8B-B14F-4D97-AF65-F5344CB8AC3E}">
        <p14:creationId xmlns:p14="http://schemas.microsoft.com/office/powerpoint/2010/main" val="21889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6FF14E-5055-3CAC-A1D0-93CF8BD08260}"/>
              </a:ext>
            </a:extLst>
          </p:cNvPr>
          <p:cNvSpPr/>
          <p:nvPr/>
        </p:nvSpPr>
        <p:spPr>
          <a:xfrm>
            <a:off x="11215479" y="5961540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74473-DF8C-745B-424F-971CC01EFAA6}"/>
              </a:ext>
            </a:extLst>
          </p:cNvPr>
          <p:cNvSpPr/>
          <p:nvPr/>
        </p:nvSpPr>
        <p:spPr>
          <a:xfrm>
            <a:off x="10916305" y="5411369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F4981-B3D3-80A1-E402-A7E1E685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AB90F-D0ED-CC10-33D8-D9F7D2066B6B}"/>
              </a:ext>
            </a:extLst>
          </p:cNvPr>
          <p:cNvSpPr txBox="1"/>
          <p:nvPr/>
        </p:nvSpPr>
        <p:spPr>
          <a:xfrm>
            <a:off x="1061884" y="2613392"/>
            <a:ext cx="10068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2"/>
                </a:solidFill>
              </a:rPr>
              <a:t>Scenario 1 - Public RDS Snapshot - 				   Finding the Snapshot</a:t>
            </a:r>
            <a:endParaRPr lang="en-IN" sz="5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2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6FF14E-5055-3CAC-A1D0-93CF8BD08260}"/>
              </a:ext>
            </a:extLst>
          </p:cNvPr>
          <p:cNvSpPr/>
          <p:nvPr/>
        </p:nvSpPr>
        <p:spPr>
          <a:xfrm>
            <a:off x="11215479" y="5961540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74473-DF8C-745B-424F-971CC01EFAA6}"/>
              </a:ext>
            </a:extLst>
          </p:cNvPr>
          <p:cNvSpPr/>
          <p:nvPr/>
        </p:nvSpPr>
        <p:spPr>
          <a:xfrm>
            <a:off x="10916305" y="5411369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F4981-B3D3-80A1-E402-A7E1E685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AB90F-D0ED-CC10-33D8-D9F7D2066B6B}"/>
              </a:ext>
            </a:extLst>
          </p:cNvPr>
          <p:cNvSpPr txBox="1"/>
          <p:nvPr/>
        </p:nvSpPr>
        <p:spPr>
          <a:xfrm>
            <a:off x="1061884" y="2611815"/>
            <a:ext cx="10068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2"/>
                </a:solidFill>
                <a:latin typeface="Inter "/>
              </a:rPr>
              <a:t>Scenario 2 - Finding Public RDS    				   Instances.</a:t>
            </a:r>
            <a:endParaRPr lang="en-IN" sz="5000" dirty="0">
              <a:solidFill>
                <a:schemeClr val="bg2"/>
              </a:solidFill>
              <a:latin typeface="Inter "/>
            </a:endParaRPr>
          </a:p>
        </p:txBody>
      </p:sp>
    </p:spTree>
    <p:extLst>
      <p:ext uri="{BB962C8B-B14F-4D97-AF65-F5344CB8AC3E}">
        <p14:creationId xmlns:p14="http://schemas.microsoft.com/office/powerpoint/2010/main" val="151557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6FF14E-5055-3CAC-A1D0-93CF8BD08260}"/>
              </a:ext>
            </a:extLst>
          </p:cNvPr>
          <p:cNvSpPr/>
          <p:nvPr/>
        </p:nvSpPr>
        <p:spPr>
          <a:xfrm>
            <a:off x="11215479" y="5961540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74473-DF8C-745B-424F-971CC01EFAA6}"/>
              </a:ext>
            </a:extLst>
          </p:cNvPr>
          <p:cNvSpPr/>
          <p:nvPr/>
        </p:nvSpPr>
        <p:spPr>
          <a:xfrm>
            <a:off x="10916305" y="5411369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F4981-B3D3-80A1-E402-A7E1E685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AB90F-D0ED-CC10-33D8-D9F7D2066B6B}"/>
              </a:ext>
            </a:extLst>
          </p:cNvPr>
          <p:cNvSpPr txBox="1"/>
          <p:nvPr/>
        </p:nvSpPr>
        <p:spPr>
          <a:xfrm>
            <a:off x="806245" y="2151727"/>
            <a:ext cx="10068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All RDS hostnames are DNS compliant</a:t>
            </a:r>
          </a:p>
          <a:p>
            <a:endParaRPr lang="en-IN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	</a:t>
            </a:r>
            <a:r>
              <a:rPr lang="en-IN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masterclass-acme-prod</a:t>
            </a:r>
            <a:r>
              <a:rPr lang="en-IN" dirty="0">
                <a:solidFill>
                  <a:schemeClr val="bg2"/>
                </a:solidFill>
              </a:rPr>
              <a:t>.</a:t>
            </a:r>
            <a:r>
              <a:rPr lang="en-IN" sz="1800" b="0" i="0" u="none" strike="noStrike" dirty="0">
                <a:solidFill>
                  <a:srgbClr val="E69138"/>
                </a:solidFill>
                <a:effectLst/>
                <a:latin typeface="Courier New" panose="02070309020205020404" pitchFamily="49" charset="0"/>
              </a:rPr>
              <a:t>cio3jjxaatse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</a:rPr>
              <a:t>.</a:t>
            </a:r>
            <a:r>
              <a:rPr lang="en-IN" sz="1800" b="0" i="0" u="none" strike="noStrike" dirty="0">
                <a:solidFill>
                  <a:srgbClr val="CC4125"/>
                </a:solidFill>
                <a:effectLst/>
                <a:latin typeface="Courier New" panose="02070309020205020404" pitchFamily="49" charset="0"/>
              </a:rPr>
              <a:t>us-east-1</a:t>
            </a:r>
            <a:r>
              <a:rPr lang="en-IN" sz="1800" b="0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IN" sz="1800" b="0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rds.amazonaws.com</a:t>
            </a:r>
            <a:endParaRPr lang="en-IN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Some places you can find RDS instances (with credentials sometimes!!!)</a:t>
            </a:r>
          </a:p>
          <a:p>
            <a:endParaRPr lang="en-I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Google search </a:t>
            </a:r>
            <a:r>
              <a:rPr lang="en-IN" dirty="0" err="1">
                <a:solidFill>
                  <a:schemeClr val="bg2"/>
                </a:solidFill>
              </a:rPr>
              <a:t>site:pastebin.com</a:t>
            </a:r>
            <a:r>
              <a:rPr lang="en-IN" dirty="0">
                <a:solidFill>
                  <a:schemeClr val="bg2"/>
                </a:solidFill>
              </a:rPr>
              <a:t> | site: gist.github.com “rds.amazonaws.com”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Shodan search for </a:t>
            </a:r>
            <a:r>
              <a:rPr lang="en-IN" dirty="0" err="1">
                <a:solidFill>
                  <a:schemeClr val="bg2"/>
                </a:solidFill>
              </a:rPr>
              <a:t>org:Amazon</a:t>
            </a:r>
            <a:r>
              <a:rPr lang="en-IN" dirty="0">
                <a:solidFill>
                  <a:schemeClr val="bg2"/>
                </a:solidFill>
              </a:rPr>
              <a:t> “rds.amazonaws.com”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2"/>
                </a:solidFill>
              </a:rPr>
              <a:t>Censys</a:t>
            </a:r>
            <a:r>
              <a:rPr lang="en-IN" dirty="0">
                <a:solidFill>
                  <a:schemeClr val="bg2"/>
                </a:solidFill>
              </a:rPr>
              <a:t>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GitHub code search for “rds.amazonaws.com” pass</a:t>
            </a:r>
          </a:p>
          <a:p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0007-AA76-CADE-EED0-9D85D4FBB9FC}"/>
              </a:ext>
            </a:extLst>
          </p:cNvPr>
          <p:cNvSpPr txBox="1"/>
          <p:nvPr/>
        </p:nvSpPr>
        <p:spPr>
          <a:xfrm>
            <a:off x="806245" y="5296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4000" dirty="0">
                <a:solidFill>
                  <a:schemeClr val="bg1"/>
                </a:solidFill>
                <a:latin typeface="Inter "/>
              </a:rPr>
              <a:t>Finding Public RDS Instances</a:t>
            </a:r>
          </a:p>
        </p:txBody>
      </p:sp>
    </p:spTree>
    <p:extLst>
      <p:ext uri="{BB962C8B-B14F-4D97-AF65-F5344CB8AC3E}">
        <p14:creationId xmlns:p14="http://schemas.microsoft.com/office/powerpoint/2010/main" val="240120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6FF14E-5055-3CAC-A1D0-93CF8BD08260}"/>
              </a:ext>
            </a:extLst>
          </p:cNvPr>
          <p:cNvSpPr/>
          <p:nvPr/>
        </p:nvSpPr>
        <p:spPr>
          <a:xfrm>
            <a:off x="11215479" y="5961540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74473-DF8C-745B-424F-971CC01EFAA6}"/>
              </a:ext>
            </a:extLst>
          </p:cNvPr>
          <p:cNvSpPr/>
          <p:nvPr/>
        </p:nvSpPr>
        <p:spPr>
          <a:xfrm>
            <a:off x="10916305" y="5411369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F4981-B3D3-80A1-E402-A7E1E685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AB90F-D0ED-CC10-33D8-D9F7D2066B6B}"/>
              </a:ext>
            </a:extLst>
          </p:cNvPr>
          <p:cNvSpPr txBox="1"/>
          <p:nvPr/>
        </p:nvSpPr>
        <p:spPr>
          <a:xfrm>
            <a:off x="289389" y="165967"/>
            <a:ext cx="1006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2"/>
                </a:solidFill>
                <a:latin typeface="Inter "/>
              </a:rPr>
              <a:t>Extra Resources.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D827D-E606-326F-9AA3-10EFE7A7B888}"/>
              </a:ext>
            </a:extLst>
          </p:cNvPr>
          <p:cNvSpPr txBox="1"/>
          <p:nvPr/>
        </p:nvSpPr>
        <p:spPr>
          <a:xfrm>
            <a:off x="3045541" y="5954897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https://ramimac.me/exposed-docdb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748A9-BD6C-884E-415C-1F705C56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63" y="1072262"/>
            <a:ext cx="9822473" cy="47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6FF14E-5055-3CAC-A1D0-93CF8BD08260}"/>
              </a:ext>
            </a:extLst>
          </p:cNvPr>
          <p:cNvSpPr/>
          <p:nvPr/>
        </p:nvSpPr>
        <p:spPr>
          <a:xfrm>
            <a:off x="11215479" y="5961540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74473-DF8C-745B-424F-971CC01EFAA6}"/>
              </a:ext>
            </a:extLst>
          </p:cNvPr>
          <p:cNvSpPr/>
          <p:nvPr/>
        </p:nvSpPr>
        <p:spPr>
          <a:xfrm>
            <a:off x="10916305" y="5411369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F4981-B3D3-80A1-E402-A7E1E685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AB90F-D0ED-CC10-33D8-D9F7D2066B6B}"/>
              </a:ext>
            </a:extLst>
          </p:cNvPr>
          <p:cNvSpPr txBox="1"/>
          <p:nvPr/>
        </p:nvSpPr>
        <p:spPr>
          <a:xfrm>
            <a:off x="486034" y="523975"/>
            <a:ext cx="100682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  <a:latin typeface="Inter "/>
              </a:rPr>
              <a:t>Acknowledgments &amp; 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DAFE0-813F-6D21-0B1F-0AB28E823228}"/>
              </a:ext>
            </a:extLst>
          </p:cNvPr>
          <p:cNvSpPr txBox="1"/>
          <p:nvPr/>
        </p:nvSpPr>
        <p:spPr>
          <a:xfrm>
            <a:off x="518468" y="1743158"/>
            <a:ext cx="95777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  <a:hlinkClick r:id="rId3"/>
              </a:rPr>
              <a:t>https://kloudle.com/masterclass/</a:t>
            </a:r>
            <a:endParaRPr lang="en-US" b="0" i="0" u="none" strike="noStrike" dirty="0">
              <a:solidFill>
                <a:schemeClr val="bg2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chemeClr val="bg2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" panose="02000000000000000000" pitchFamily="2" charset="0"/>
                <a:hlinkClick r:id="rId4"/>
              </a:rPr>
              <a:t>https://github.com/saw-your-packet/CloudShovel</a:t>
            </a:r>
            <a:endParaRPr lang="en-US" b="0" i="0" u="none" strike="noStrike" dirty="0">
              <a:solidFill>
                <a:schemeClr val="bg2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chemeClr val="bg2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hlinkClick r:id="rId5"/>
              </a:rPr>
              <a:t>https://www.mitiga.io/blog/how-mitiga-found-pii-in-exposed-amazon-rds-snapshots</a:t>
            </a:r>
            <a:endParaRPr lang="en-US" dirty="0">
              <a:solidFill>
                <a:schemeClr val="bg2"/>
              </a:solidFill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hlinkClick r:id="rId6"/>
              </a:rPr>
              <a:t>https://ramimac.me/exposed-docdb</a:t>
            </a:r>
            <a:endParaRPr lang="en-US" dirty="0">
              <a:solidFill>
                <a:schemeClr val="bg2"/>
              </a:solidFill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2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accent1">
                <a:lumMod val="75000"/>
              </a:schemeClr>
            </a:gs>
            <a:gs pos="89000">
              <a:srgbClr val="0B081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38455-8737-4C48-8EB8-45F7E3CB1511}"/>
              </a:ext>
            </a:extLst>
          </p:cNvPr>
          <p:cNvSpPr txBox="1"/>
          <p:nvPr/>
        </p:nvSpPr>
        <p:spPr>
          <a:xfrm>
            <a:off x="670366" y="869855"/>
            <a:ext cx="4912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 "/>
                <a:ea typeface="Inter" panose="02000503000000020004" pitchFamily="2" charset="0"/>
                <a:cs typeface="Poppins" panose="00000500000000000000" pitchFamily="2" charset="0"/>
              </a:rPr>
              <a:t>Hello!</a:t>
            </a:r>
          </a:p>
          <a:p>
            <a:r>
              <a:rPr lang="en-US" sz="4000" b="1" dirty="0">
                <a:solidFill>
                  <a:schemeClr val="bg1"/>
                </a:solidFill>
                <a:latin typeface="Inter "/>
                <a:ea typeface="Inter" panose="02000503000000020004" pitchFamily="2" charset="0"/>
                <a:cs typeface="Poppins" panose="00000500000000000000" pitchFamily="2" charset="0"/>
              </a:rPr>
              <a:t>I’m Sahil Phalle </a:t>
            </a:r>
            <a:r>
              <a:rPr lang="en-IN" sz="4000" b="1" dirty="0">
                <a:solidFill>
                  <a:schemeClr val="bg1"/>
                </a:solidFill>
                <a:latin typeface="Inter "/>
                <a:ea typeface="Inter" panose="02000503000000020004" pitchFamily="2" charset="0"/>
                <a:cs typeface="Poppins" panose="00000500000000000000" pitchFamily="2" charset="0"/>
              </a:rPr>
              <a:t>👋</a:t>
            </a:r>
            <a:endParaRPr lang="en-US" sz="4000" b="1" dirty="0">
              <a:solidFill>
                <a:schemeClr val="bg1"/>
              </a:solidFill>
              <a:latin typeface="Inter 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5E92F-8C85-82E9-6713-0F492D31BF74}"/>
              </a:ext>
            </a:extLst>
          </p:cNvPr>
          <p:cNvSpPr txBox="1"/>
          <p:nvPr/>
        </p:nvSpPr>
        <p:spPr>
          <a:xfrm>
            <a:off x="758856" y="2367780"/>
            <a:ext cx="5337144" cy="281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Cybersecurity Analyst at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Xbiztechventures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Expertise in: Web, API, Network &amp; Cloud Security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Certifications: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eJPT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 fact: Currently exploring advanced cloud security techniques!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27E0D7-A777-7CFA-D027-146AAD1587A9}"/>
              </a:ext>
            </a:extLst>
          </p:cNvPr>
          <p:cNvSpPr/>
          <p:nvPr/>
        </p:nvSpPr>
        <p:spPr>
          <a:xfrm>
            <a:off x="11433144" y="5896225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1F1E4-637C-14F1-8024-CF21A9350906}"/>
              </a:ext>
            </a:extLst>
          </p:cNvPr>
          <p:cNvSpPr/>
          <p:nvPr/>
        </p:nvSpPr>
        <p:spPr>
          <a:xfrm>
            <a:off x="10984383" y="5355541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30823D-B159-014D-1001-33802A93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EBAB8AE-9A15-7DC3-7231-0ECCFEFD508D}"/>
              </a:ext>
            </a:extLst>
          </p:cNvPr>
          <p:cNvGrpSpPr/>
          <p:nvPr/>
        </p:nvGrpSpPr>
        <p:grpSpPr>
          <a:xfrm>
            <a:off x="8001838" y="3774351"/>
            <a:ext cx="8762162" cy="1880364"/>
            <a:chOff x="8001838" y="3774351"/>
            <a:chExt cx="8762162" cy="18803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F9BC22-0F03-5EC5-1A27-EA5F6FB00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323" y="4326193"/>
              <a:ext cx="595039" cy="5923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047EE5-D843-56E2-E339-1F14B0384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323" y="5059675"/>
              <a:ext cx="595039" cy="59504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C301C0-14A9-9A5C-1676-5EE2E2998B75}"/>
                </a:ext>
              </a:extLst>
            </p:cNvPr>
            <p:cNvSpPr txBox="1"/>
            <p:nvPr/>
          </p:nvSpPr>
          <p:spPr>
            <a:xfrm>
              <a:off x="9144000" y="443772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i="1" dirty="0">
                  <a:solidFill>
                    <a:schemeClr val="bg1"/>
                  </a:solidFill>
                </a:rPr>
                <a:t>sahil_phalle_7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67504-C4F3-E1C5-A6A4-0C838630AEBC}"/>
                </a:ext>
              </a:extLst>
            </p:cNvPr>
            <p:cNvSpPr txBox="1"/>
            <p:nvPr/>
          </p:nvSpPr>
          <p:spPr>
            <a:xfrm>
              <a:off x="9144000" y="5170875"/>
              <a:ext cx="762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i="1" dirty="0">
                  <a:solidFill>
                    <a:schemeClr val="bg1"/>
                  </a:solidFill>
                </a:rPr>
                <a:t>sahil-phalle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6D65D7-CEE5-6AD3-F0B0-6E50F919ADD8}"/>
                </a:ext>
              </a:extLst>
            </p:cNvPr>
            <p:cNvSpPr txBox="1"/>
            <p:nvPr/>
          </p:nvSpPr>
          <p:spPr>
            <a:xfrm>
              <a:off x="8001838" y="3774351"/>
              <a:ext cx="83803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Connect with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2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7FED439-637F-6935-1DB1-20B0FFA88490}"/>
              </a:ext>
            </a:extLst>
          </p:cNvPr>
          <p:cNvSpPr/>
          <p:nvPr/>
        </p:nvSpPr>
        <p:spPr>
          <a:xfrm>
            <a:off x="0" y="9832"/>
            <a:ext cx="12192000" cy="39591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rgbClr val="0B081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9F09FA-E045-5343-FE72-97169F2B7CA5}"/>
              </a:ext>
            </a:extLst>
          </p:cNvPr>
          <p:cNvSpPr/>
          <p:nvPr/>
        </p:nvSpPr>
        <p:spPr>
          <a:xfrm>
            <a:off x="11414482" y="6092291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84F26B-5A7C-E0A5-81A6-E102A26EC9E4}"/>
              </a:ext>
            </a:extLst>
          </p:cNvPr>
          <p:cNvSpPr/>
          <p:nvPr/>
        </p:nvSpPr>
        <p:spPr>
          <a:xfrm>
            <a:off x="11567243" y="5370946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23CE7A3-113E-D59F-6043-4AEDE9A09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CD9A5-8B63-6B7F-B88B-681E54BD9D24}"/>
              </a:ext>
            </a:extLst>
          </p:cNvPr>
          <p:cNvSpPr txBox="1"/>
          <p:nvPr/>
        </p:nvSpPr>
        <p:spPr>
          <a:xfrm>
            <a:off x="3048000" y="1722791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Questions?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29D50-347A-9373-0A5E-65FD2CAFF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62" y="4418446"/>
            <a:ext cx="253365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2B8183-1B04-EA60-7CB3-7AB9A16B82F5}"/>
              </a:ext>
            </a:extLst>
          </p:cNvPr>
          <p:cNvSpPr txBox="1"/>
          <p:nvPr/>
        </p:nvSpPr>
        <p:spPr>
          <a:xfrm>
            <a:off x="3048000" y="2461188"/>
            <a:ext cx="6489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Or are you all cloud security experts now?</a:t>
            </a:r>
            <a:endParaRPr lang="en-IN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2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76188F-669D-A55A-FABA-B7928261F527}"/>
              </a:ext>
            </a:extLst>
          </p:cNvPr>
          <p:cNvSpPr txBox="1"/>
          <p:nvPr/>
        </p:nvSpPr>
        <p:spPr>
          <a:xfrm>
            <a:off x="2009476" y="2705725"/>
            <a:ext cx="81730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Poppins" panose="00000500000000000000" pitchFamily="2" charset="0"/>
              </a:rPr>
              <a:t>THANK YOU</a:t>
            </a:r>
          </a:p>
        </p:txBody>
      </p:sp>
      <p:pic>
        <p:nvPicPr>
          <p:cNvPr id="12" name="Picture 11" descr="A black background with white text">
            <a:extLst>
              <a:ext uri="{FF2B5EF4-FFF2-40B4-BE49-F238E27FC236}">
                <a16:creationId xmlns:a16="http://schemas.microsoft.com/office/drawing/2014/main" id="{C1309D08-43F0-451D-3B8B-B0B1482BB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07" y="427665"/>
            <a:ext cx="4360177" cy="16333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0FD49E-35FC-E007-4C27-EE9D70F0B9CB}"/>
              </a:ext>
            </a:extLst>
          </p:cNvPr>
          <p:cNvGrpSpPr/>
          <p:nvPr/>
        </p:nvGrpSpPr>
        <p:grpSpPr>
          <a:xfrm>
            <a:off x="8001838" y="4296865"/>
            <a:ext cx="8762162" cy="1880364"/>
            <a:chOff x="8001838" y="3774351"/>
            <a:chExt cx="8762162" cy="18803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6BC0E7-7744-8931-21A9-F55BF1851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323" y="4326193"/>
              <a:ext cx="595039" cy="59239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E132FF-B50A-DAB1-8504-332569543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323" y="5059675"/>
              <a:ext cx="595039" cy="5950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859CC3-D83F-47C2-5C41-C2A649D54AC9}"/>
                </a:ext>
              </a:extLst>
            </p:cNvPr>
            <p:cNvSpPr txBox="1"/>
            <p:nvPr/>
          </p:nvSpPr>
          <p:spPr>
            <a:xfrm>
              <a:off x="9144000" y="443772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i="1" dirty="0">
                  <a:solidFill>
                    <a:schemeClr val="bg1"/>
                  </a:solidFill>
                </a:rPr>
                <a:t>sahil_phalle_7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A1F02B-73B4-70EA-D3DA-6CF9F06DD77D}"/>
                </a:ext>
              </a:extLst>
            </p:cNvPr>
            <p:cNvSpPr txBox="1"/>
            <p:nvPr/>
          </p:nvSpPr>
          <p:spPr>
            <a:xfrm>
              <a:off x="9144000" y="5170875"/>
              <a:ext cx="762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i="1" dirty="0">
                  <a:solidFill>
                    <a:schemeClr val="bg1"/>
                  </a:solidFill>
                </a:rPr>
                <a:t>sahil-phalle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BE8E0A-774D-285D-BB32-35A9F828342A}"/>
                </a:ext>
              </a:extLst>
            </p:cNvPr>
            <p:cNvSpPr txBox="1"/>
            <p:nvPr/>
          </p:nvSpPr>
          <p:spPr>
            <a:xfrm>
              <a:off x="8001838" y="3774351"/>
              <a:ext cx="83803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Connect with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36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accent1">
                <a:lumMod val="75000"/>
              </a:schemeClr>
            </a:gs>
            <a:gs pos="89000">
              <a:srgbClr val="0B081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38455-8737-4C48-8EB8-45F7E3CB1511}"/>
              </a:ext>
            </a:extLst>
          </p:cNvPr>
          <p:cNvSpPr txBox="1"/>
          <p:nvPr/>
        </p:nvSpPr>
        <p:spPr>
          <a:xfrm>
            <a:off x="306572" y="893307"/>
            <a:ext cx="4912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b="1" dirty="0">
                <a:solidFill>
                  <a:schemeClr val="bg1"/>
                </a:solidFill>
                <a:latin typeface="Inter "/>
                <a:ea typeface="Inter" panose="02000503000000020004" pitchFamily="2" charset="0"/>
                <a:cs typeface="Poppins" panose="00000500000000000000" pitchFamily="2" charset="0"/>
              </a:rPr>
              <a:t>What We’ll Cover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5E92F-8C85-82E9-6713-0F492D31BF74}"/>
              </a:ext>
            </a:extLst>
          </p:cNvPr>
          <p:cNvSpPr txBox="1"/>
          <p:nvPr/>
        </p:nvSpPr>
        <p:spPr>
          <a:xfrm>
            <a:off x="880114" y="1995499"/>
            <a:ext cx="6959467" cy="420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Introduction to AWS and Cloud Security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Hacker Mindset for Cloud Attacks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AWS AMI Misconfigurations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Scenario 1: Exploring the AMI Catalog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AWS RDS Misconfigurations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Scenario 2: Identifying Public RDS Instances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Tools and Extra Resources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Q&amp;A Session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27E0D7-A777-7CFA-D027-146AAD1587A9}"/>
              </a:ext>
            </a:extLst>
          </p:cNvPr>
          <p:cNvSpPr/>
          <p:nvPr/>
        </p:nvSpPr>
        <p:spPr>
          <a:xfrm>
            <a:off x="11433144" y="5896225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1F1E4-637C-14F1-8024-CF21A9350906}"/>
              </a:ext>
            </a:extLst>
          </p:cNvPr>
          <p:cNvSpPr/>
          <p:nvPr/>
        </p:nvSpPr>
        <p:spPr>
          <a:xfrm>
            <a:off x="10984383" y="5355541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30823D-B159-014D-1001-33802A93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95463"/>
            <a:ext cx="1941628" cy="7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9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02331-3C10-CA9C-25C6-F041915216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324464"/>
            <a:ext cx="12192001" cy="7202128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b="100000"/>
            </a:path>
          </a:gradFill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B6D71E-7184-F566-5569-78975614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82B5796-3B85-83CB-E53D-1574889C9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709" y="1469838"/>
            <a:ext cx="8424504" cy="511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4DFFD5-B7C2-DF43-F96E-87442BBE1ACF}"/>
              </a:ext>
            </a:extLst>
          </p:cNvPr>
          <p:cNvSpPr txBox="1"/>
          <p:nvPr/>
        </p:nvSpPr>
        <p:spPr>
          <a:xfrm>
            <a:off x="3639708" y="539364"/>
            <a:ext cx="4912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0"/>
              </a:rPr>
              <a:t>AWS in General </a:t>
            </a:r>
          </a:p>
        </p:txBody>
      </p:sp>
    </p:spTree>
    <p:extLst>
      <p:ext uri="{BB962C8B-B14F-4D97-AF65-F5344CB8AC3E}">
        <p14:creationId xmlns:p14="http://schemas.microsoft.com/office/powerpoint/2010/main" val="42093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38455-8737-4C48-8EB8-45F7E3CB1511}"/>
              </a:ext>
            </a:extLst>
          </p:cNvPr>
          <p:cNvSpPr txBox="1"/>
          <p:nvPr/>
        </p:nvSpPr>
        <p:spPr>
          <a:xfrm>
            <a:off x="758856" y="1296437"/>
            <a:ext cx="784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0"/>
              </a:rPr>
              <a:t>AWS and Cloud Security as a Whole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5E92F-8C85-82E9-6713-0F492D31BF74}"/>
              </a:ext>
            </a:extLst>
          </p:cNvPr>
          <p:cNvSpPr txBox="1"/>
          <p:nvPr/>
        </p:nvSpPr>
        <p:spPr>
          <a:xfrm>
            <a:off x="758855" y="2367780"/>
            <a:ext cx="10086125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is the responsibility of both the cloud provider and the tenant owner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 serve as the main gateway for interacting with the cloud.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providers are vulnerable to all the risks associated with APIs.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Improper configurations that undermine Confidentiality, Integrity, and Availability are exploited, leading to data breaches.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27E0D7-A777-7CFA-D027-146AAD1587A9}"/>
              </a:ext>
            </a:extLst>
          </p:cNvPr>
          <p:cNvSpPr/>
          <p:nvPr/>
        </p:nvSpPr>
        <p:spPr>
          <a:xfrm>
            <a:off x="11433144" y="5896225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1F1E4-637C-14F1-8024-CF21A9350906}"/>
              </a:ext>
            </a:extLst>
          </p:cNvPr>
          <p:cNvSpPr/>
          <p:nvPr/>
        </p:nvSpPr>
        <p:spPr>
          <a:xfrm>
            <a:off x="10984383" y="5355541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30823D-B159-014D-1001-33802A93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accent1">
                <a:lumMod val="65000"/>
              </a:schemeClr>
            </a:gs>
            <a:gs pos="89000">
              <a:srgbClr val="0B081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AAF2D-1E82-2F0A-1B8E-DF1F5C6A19BD}"/>
              </a:ext>
            </a:extLst>
          </p:cNvPr>
          <p:cNvSpPr txBox="1"/>
          <p:nvPr/>
        </p:nvSpPr>
        <p:spPr>
          <a:xfrm>
            <a:off x="154159" y="539364"/>
            <a:ext cx="817351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"/>
                <a:ea typeface="Inter" panose="02000503000000020004" pitchFamily="2" charset="0"/>
                <a:cs typeface="Poppins"/>
              </a:rPr>
              <a:t>AWS Shared Responsibility Model</a:t>
            </a:r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815813F-B111-4FA3-D555-4EC707D2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A4161-DD52-332D-7B0A-6D8AF32ECECA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r="2684"/>
          <a:stretch>
            <a:fillRect/>
          </a:stretch>
        </p:blipFill>
        <p:spPr bwMode="auto">
          <a:xfrm>
            <a:off x="1849553" y="1570415"/>
            <a:ext cx="8246660" cy="477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B774D-2A0B-4FAA-F8A0-C11A47AB01E5}"/>
              </a:ext>
            </a:extLst>
          </p:cNvPr>
          <p:cNvSpPr txBox="1"/>
          <p:nvPr/>
        </p:nvSpPr>
        <p:spPr>
          <a:xfrm>
            <a:off x="4000213" y="645241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100" dirty="0">
                <a:solidFill>
                  <a:schemeClr val="bg1"/>
                </a:solidFill>
              </a:rPr>
              <a:t>https://aws.amazon.com/compliance/shared-responsibility-model/</a:t>
            </a:r>
          </a:p>
        </p:txBody>
      </p:sp>
    </p:spTree>
    <p:extLst>
      <p:ext uri="{BB962C8B-B14F-4D97-AF65-F5344CB8AC3E}">
        <p14:creationId xmlns:p14="http://schemas.microsoft.com/office/powerpoint/2010/main" val="13691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4F9A7F1-1B50-5A6B-E806-2F29EE8E117D}"/>
              </a:ext>
            </a:extLst>
          </p:cNvPr>
          <p:cNvSpPr txBox="1"/>
          <p:nvPr/>
        </p:nvSpPr>
        <p:spPr>
          <a:xfrm>
            <a:off x="529016" y="525270"/>
            <a:ext cx="762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spc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4000" b="1" dirty="0">
                <a:latin typeface="Inter" panose="02000503000000020004" pitchFamily="2" charset="0"/>
                <a:ea typeface="Inter" panose="02000503000000020004" pitchFamily="2" charset="0"/>
              </a:rPr>
              <a:t>Hacker Mindset for attacking cloud</a:t>
            </a:r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813436F-A7D1-9857-1DA5-9DDADFFBE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400983-1F62-7E3F-D9B7-CA6F970418B4}"/>
              </a:ext>
            </a:extLst>
          </p:cNvPr>
          <p:cNvSpPr txBox="1"/>
          <p:nvPr/>
        </p:nvSpPr>
        <p:spPr>
          <a:xfrm>
            <a:off x="529016" y="1808942"/>
            <a:ext cx="9447285" cy="4064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identifying weaknesses in cloud providers is more challenging, discovering misconfigured tenant resources is far easier.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Everyone reuses stuff - users, roles, tokens, keys and even resources like VMs and storage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service that you gain access to may be able to give additional access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Attached roles and permissions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Filesystem secrets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 variables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 access through resource</a:t>
            </a:r>
          </a:p>
          <a:p>
            <a:pPr lvl="2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38455-8737-4C48-8EB8-45F7E3CB1511}"/>
              </a:ext>
            </a:extLst>
          </p:cNvPr>
          <p:cNvSpPr txBox="1"/>
          <p:nvPr/>
        </p:nvSpPr>
        <p:spPr>
          <a:xfrm>
            <a:off x="758855" y="185421"/>
            <a:ext cx="784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0"/>
              </a:rPr>
              <a:t>AWS AMI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5E92F-8C85-82E9-6713-0F492D31BF74}"/>
              </a:ext>
            </a:extLst>
          </p:cNvPr>
          <p:cNvSpPr txBox="1"/>
          <p:nvPr/>
        </p:nvSpPr>
        <p:spPr>
          <a:xfrm>
            <a:off x="758855" y="1207939"/>
            <a:ext cx="10086125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AMI contains the software configuration (for example, an operating system, an application server, and applications) required for the creation of EC2 instances.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you launch an instance, you must specify an AMI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AMIs are region specific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create an AMI from an EC2 instance and EC2 instances from AMIs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AMIs permissions can be updated to become public to all AWS users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thousands of AMIs in the AWS marketplace and lots more that are public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AWS has trusted vendors that you can create AMIs from, this is recommended so that you don’t accidentally use a backdoored AMI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27E0D7-A777-7CFA-D027-146AAD1587A9}"/>
              </a:ext>
            </a:extLst>
          </p:cNvPr>
          <p:cNvSpPr/>
          <p:nvPr/>
        </p:nvSpPr>
        <p:spPr>
          <a:xfrm>
            <a:off x="11433144" y="5896225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1F1E4-637C-14F1-8024-CF21A9350906}"/>
              </a:ext>
            </a:extLst>
          </p:cNvPr>
          <p:cNvSpPr/>
          <p:nvPr/>
        </p:nvSpPr>
        <p:spPr>
          <a:xfrm>
            <a:off x="10984383" y="5355541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30823D-B159-014D-1001-33802A93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6FF14E-5055-3CAC-A1D0-93CF8BD08260}"/>
              </a:ext>
            </a:extLst>
          </p:cNvPr>
          <p:cNvSpPr/>
          <p:nvPr/>
        </p:nvSpPr>
        <p:spPr>
          <a:xfrm>
            <a:off x="11215479" y="5971372"/>
            <a:ext cx="604697" cy="604697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74473-DF8C-745B-424F-971CC01EFAA6}"/>
              </a:ext>
            </a:extLst>
          </p:cNvPr>
          <p:cNvSpPr/>
          <p:nvPr/>
        </p:nvSpPr>
        <p:spPr>
          <a:xfrm>
            <a:off x="10916305" y="5411369"/>
            <a:ext cx="299174" cy="299174"/>
          </a:xfrm>
          <a:prstGeom prst="ellipse">
            <a:avLst/>
          </a:prstGeom>
          <a:gradFill flip="none" rotWithShape="1">
            <a:gsLst>
              <a:gs pos="2000">
                <a:schemeClr val="accent5">
                  <a:lumMod val="75000"/>
                </a:schemeClr>
              </a:gs>
              <a:gs pos="86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F4981-B3D3-80A1-E402-A7E1E685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165967"/>
            <a:ext cx="1941628" cy="727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B04AD5-8217-A2A6-B76C-E8C7E7B533FC}"/>
              </a:ext>
            </a:extLst>
          </p:cNvPr>
          <p:cNvSpPr txBox="1"/>
          <p:nvPr/>
        </p:nvSpPr>
        <p:spPr>
          <a:xfrm>
            <a:off x="758855" y="185421"/>
            <a:ext cx="784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0"/>
              </a:rPr>
              <a:t>AWS AMI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AB90F-D0ED-CC10-33D8-D9F7D2066B6B}"/>
              </a:ext>
            </a:extLst>
          </p:cNvPr>
          <p:cNvSpPr txBox="1"/>
          <p:nvPr/>
        </p:nvSpPr>
        <p:spPr>
          <a:xfrm>
            <a:off x="1061884" y="2996536"/>
            <a:ext cx="100682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dirty="0">
                <a:solidFill>
                  <a:schemeClr val="bg2"/>
                </a:solidFill>
                <a:latin typeface="Inter "/>
                <a:ea typeface="Open Sans" panose="020B0606030504020204" pitchFamily="34" charset="0"/>
                <a:cs typeface="Open Sans" panose="020B0606030504020204" pitchFamily="34" charset="0"/>
              </a:rPr>
              <a:t>Scenario 1 - Explore the AMI Catalog</a:t>
            </a:r>
            <a:endParaRPr lang="en-IN" sz="5000" dirty="0">
              <a:solidFill>
                <a:schemeClr val="bg2"/>
              </a:solidFill>
              <a:latin typeface="Inter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2060"/>
      </a:dk1>
      <a:lt1>
        <a:srgbClr val="DEEBF6"/>
      </a:lt1>
      <a:dk2>
        <a:srgbClr val="1F3864"/>
      </a:dk2>
      <a:lt2>
        <a:srgbClr val="EDEDED"/>
      </a:lt2>
      <a:accent1>
        <a:srgbClr val="1F386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89FB613E7D6D42811B8D7E91DAB412" ma:contentTypeVersion="15" ma:contentTypeDescription="Create a new document." ma:contentTypeScope="" ma:versionID="c03fe261b2a6da4c04bb78222cb65f10">
  <xsd:schema xmlns:xsd="http://www.w3.org/2001/XMLSchema" xmlns:xs="http://www.w3.org/2001/XMLSchema" xmlns:p="http://schemas.microsoft.com/office/2006/metadata/properties" xmlns:ns2="4b358144-af8b-4fd8-9a77-264126206c16" xmlns:ns3="4e5b2dd9-fd7d-4065-89de-0fcedf7254ae" targetNamespace="http://schemas.microsoft.com/office/2006/metadata/properties" ma:root="true" ma:fieldsID="82c1a3e2889b6e48020d973e50e57444" ns2:_="" ns3:_="">
    <xsd:import namespace="4b358144-af8b-4fd8-9a77-264126206c16"/>
    <xsd:import namespace="4e5b2dd9-fd7d-4065-89de-0fcedf7254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358144-af8b-4fd8-9a77-264126206c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795c32e-d329-4bac-a7ca-0adad352f3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5b2dd9-fd7d-4065-89de-0fcedf7254a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889ed24-bdea-484b-9cef-c9cee66ccd9f}" ma:internalName="TaxCatchAll" ma:showField="CatchAllData" ma:web="4e5b2dd9-fd7d-4065-89de-0fcedf7254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b358144-af8b-4fd8-9a77-264126206c16">
      <Terms xmlns="http://schemas.microsoft.com/office/infopath/2007/PartnerControls"/>
    </lcf76f155ced4ddcb4097134ff3c332f>
    <TaxCatchAll xmlns="4e5b2dd9-fd7d-4065-89de-0fcedf7254ae" xsi:nil="true"/>
  </documentManagement>
</p:properties>
</file>

<file path=customXml/itemProps1.xml><?xml version="1.0" encoding="utf-8"?>
<ds:datastoreItem xmlns:ds="http://schemas.openxmlformats.org/officeDocument/2006/customXml" ds:itemID="{0A85CB8A-C010-4ACC-8A08-451807CE54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2F331F-C456-420A-B3BC-31B3B2545121}">
  <ds:schemaRefs>
    <ds:schemaRef ds:uri="4b358144-af8b-4fd8-9a77-264126206c16"/>
    <ds:schemaRef ds:uri="4e5b2dd9-fd7d-4065-89de-0fcedf7254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33650CA-AAB0-4BA0-9023-B1F90920D328}">
  <ds:schemaRefs>
    <ds:schemaRef ds:uri="4b358144-af8b-4fd8-9a77-264126206c16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4e5b2dd9-fd7d-4065-89de-0fcedf7254a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17493</TotalTime>
  <Words>696</Words>
  <Application>Microsoft Office PowerPoint</Application>
  <PresentationFormat>Widescreen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Inter</vt:lpstr>
      <vt:lpstr>Inter </vt:lpstr>
      <vt:lpstr>Inter Black</vt:lpstr>
      <vt:lpstr>Montserrat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Alfen Kurniawan</dc:creator>
  <cp:lastModifiedBy>sahil phalle</cp:lastModifiedBy>
  <cp:revision>7</cp:revision>
  <dcterms:created xsi:type="dcterms:W3CDTF">2023-04-26T17:42:04Z</dcterms:created>
  <dcterms:modified xsi:type="dcterms:W3CDTF">2024-09-29T06:30:59Z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0x0101001089FB613E7D6D42811B8D7E91DAB412</vt:lpwstr>
  </property>
  <property fmtid="{D5CDD505-2E9C-101B-9397-08002B2CF9AE}" pid="3" name="MediaServiceImageTags">
    <vt:lpwstr/>
  </property>
</Properties>
</file>